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notesMasterIdLst>
    <p:notesMasterId r:id="rId33"/>
  </p:notesMasterIdLst>
  <p:sldIdLst>
    <p:sldId id="374" r:id="rId2"/>
    <p:sldId id="375" r:id="rId3"/>
    <p:sldId id="376" r:id="rId4"/>
    <p:sldId id="377" r:id="rId5"/>
    <p:sldId id="378" r:id="rId6"/>
    <p:sldId id="379" r:id="rId7"/>
    <p:sldId id="380" r:id="rId8"/>
    <p:sldId id="382" r:id="rId9"/>
    <p:sldId id="381" r:id="rId10"/>
    <p:sldId id="384" r:id="rId11"/>
    <p:sldId id="385" r:id="rId12"/>
    <p:sldId id="383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8" r:id="rId25"/>
    <p:sldId id="399" r:id="rId26"/>
    <p:sldId id="401" r:id="rId27"/>
    <p:sldId id="400" r:id="rId28"/>
    <p:sldId id="403" r:id="rId29"/>
    <p:sldId id="402" r:id="rId30"/>
    <p:sldId id="404" r:id="rId31"/>
    <p:sldId id="405" r:id="rId3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89788" autoAdjust="0"/>
  </p:normalViewPr>
  <p:slideViewPr>
    <p:cSldViewPr snapToGrid="0">
      <p:cViewPr varScale="1">
        <p:scale>
          <a:sx n="81" d="100"/>
          <a:sy n="81" d="100"/>
        </p:scale>
        <p:origin x="-78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A0842-725A-426B-BA27-3FB3EA3ACC97}" type="datetimeFigureOut">
              <a:rPr lang="es-MX" smtClean="0"/>
              <a:t>25/05/2017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84F33-A0E5-41E0-BB42-4FA57DB09A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7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1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8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7380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44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270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78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84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8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9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4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6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6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5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619871"/>
          </a:xfrm>
        </p:spPr>
        <p:txBody>
          <a:bodyPr>
            <a:normAutofit/>
          </a:bodyPr>
          <a:lstStyle/>
          <a:p>
            <a:r>
              <a:rPr lang="es-MX" sz="4400" b="1" dirty="0"/>
              <a:t>¿Qué es la Contraloría Social?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24602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3195371" y="1111531"/>
            <a:ext cx="7525182" cy="5131402"/>
            <a:chOff x="1587289" y="1576374"/>
            <a:chExt cx="7808959" cy="5131403"/>
          </a:xfrm>
        </p:grpSpPr>
        <p:grpSp>
          <p:nvGrpSpPr>
            <p:cNvPr id="12" name="Grupo 11"/>
            <p:cNvGrpSpPr/>
            <p:nvPr/>
          </p:nvGrpSpPr>
          <p:grpSpPr>
            <a:xfrm>
              <a:off x="1587289" y="1576374"/>
              <a:ext cx="7808959" cy="5131403"/>
              <a:chOff x="731878" y="185325"/>
              <a:chExt cx="7421245" cy="5616624"/>
            </a:xfrm>
          </p:grpSpPr>
          <p:sp>
            <p:nvSpPr>
              <p:cNvPr id="15" name="Elipse 14"/>
              <p:cNvSpPr/>
              <p:nvPr/>
            </p:nvSpPr>
            <p:spPr>
              <a:xfrm>
                <a:off x="731878" y="185325"/>
                <a:ext cx="7421245" cy="5616624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Elipse 4"/>
              <p:cNvSpPr/>
              <p:nvPr/>
            </p:nvSpPr>
            <p:spPr>
              <a:xfrm>
                <a:off x="3270407" y="290163"/>
                <a:ext cx="2433896" cy="8424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SFP, ÁREA DE </a:t>
                </a:r>
                <a:r>
                  <a:rPr lang="es-MX" sz="18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CONTRALORÍA SOCIAL</a:t>
                </a:r>
              </a:p>
            </p:txBody>
          </p:sp>
        </p:grpSp>
        <p:grpSp>
          <p:nvGrpSpPr>
            <p:cNvPr id="18" name="Grupo 17"/>
            <p:cNvGrpSpPr/>
            <p:nvPr/>
          </p:nvGrpSpPr>
          <p:grpSpPr>
            <a:xfrm>
              <a:off x="2927250" y="2469856"/>
              <a:ext cx="5337618" cy="4093080"/>
              <a:chOff x="2123729" y="1008127"/>
              <a:chExt cx="4792867" cy="464306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19" name="Elipse 18"/>
              <p:cNvSpPr/>
              <p:nvPr/>
            </p:nvSpPr>
            <p:spPr>
              <a:xfrm>
                <a:off x="2123729" y="1008127"/>
                <a:ext cx="4792867" cy="4643060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Elipse 6"/>
              <p:cNvSpPr/>
              <p:nvPr/>
            </p:nvSpPr>
            <p:spPr>
              <a:xfrm>
                <a:off x="3682609" y="1286711"/>
                <a:ext cx="1675107" cy="83575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3792" tIns="113792" rIns="113792" bIns="113792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6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Instancia Normativa (IN)-Responsable de la CS</a:t>
                </a:r>
              </a:p>
            </p:txBody>
          </p:sp>
        </p:grpSp>
        <p:grpSp>
          <p:nvGrpSpPr>
            <p:cNvPr id="21" name="Grupo 20"/>
            <p:cNvGrpSpPr/>
            <p:nvPr/>
          </p:nvGrpSpPr>
          <p:grpSpPr>
            <a:xfrm>
              <a:off x="3282591" y="3543188"/>
              <a:ext cx="4503601" cy="2970793"/>
              <a:chOff x="2411760" y="2232259"/>
              <a:chExt cx="4043969" cy="3369974"/>
            </a:xfrm>
          </p:grpSpPr>
          <p:sp>
            <p:nvSpPr>
              <p:cNvPr id="22" name="Elipse 21"/>
              <p:cNvSpPr/>
              <p:nvPr/>
            </p:nvSpPr>
            <p:spPr>
              <a:xfrm>
                <a:off x="2411760" y="2232259"/>
                <a:ext cx="4043969" cy="3369974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32532"/>
                  <a:lumOff val="52778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32532"/>
                  <a:lumOff val="5277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Elipse 8"/>
              <p:cNvSpPr/>
              <p:nvPr/>
            </p:nvSpPr>
            <p:spPr>
              <a:xfrm>
                <a:off x="3454391" y="2452301"/>
                <a:ext cx="2083558" cy="75824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Instancia Ejecutora (IE)-Responsable/</a:t>
                </a: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solidFill>
                      <a:srgbClr val="002060"/>
                    </a:solidFill>
                    <a:latin typeface="Britannic Bold" panose="020B0903060703020204" pitchFamily="34" charset="0"/>
                  </a:rPr>
                  <a:t>Enlace de CS</a:t>
                </a:r>
              </a:p>
            </p:txBody>
          </p:sp>
        </p:grpSp>
        <p:grpSp>
          <p:nvGrpSpPr>
            <p:cNvPr id="24" name="Grupo 23"/>
            <p:cNvGrpSpPr/>
            <p:nvPr/>
          </p:nvGrpSpPr>
          <p:grpSpPr>
            <a:xfrm>
              <a:off x="3795402" y="4547843"/>
              <a:ext cx="3502800" cy="1980529"/>
              <a:chOff x="2843802" y="3369974"/>
              <a:chExt cx="3145309" cy="2246649"/>
            </a:xfrm>
          </p:grpSpPr>
          <p:sp>
            <p:nvSpPr>
              <p:cNvPr id="25" name="Elipse 24"/>
              <p:cNvSpPr/>
              <p:nvPr/>
            </p:nvSpPr>
            <p:spPr>
              <a:xfrm>
                <a:off x="2843802" y="3369974"/>
                <a:ext cx="3145309" cy="2246649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16266"/>
                  <a:lumOff val="2638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Elipse 10"/>
              <p:cNvSpPr/>
              <p:nvPr/>
            </p:nvSpPr>
            <p:spPr>
              <a:xfrm>
                <a:off x="3304422" y="3931636"/>
                <a:ext cx="2224069" cy="11233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latin typeface="Britannic Bold" panose="020B0903060703020204" pitchFamily="34" charset="0"/>
                  </a:rPr>
                  <a:t>Comité de Contraloría Social o</a:t>
                </a:r>
              </a:p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>
                    <a:latin typeface="Britannic Bold" panose="020B0903060703020204" pitchFamily="34" charset="0"/>
                  </a:rPr>
                  <a:t>Beneficiarios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435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CuadroTexto 1"/>
          <p:cNvSpPr txBox="1">
            <a:spLocks noChangeArrowheads="1"/>
          </p:cNvSpPr>
          <p:nvPr/>
        </p:nvSpPr>
        <p:spPr bwMode="auto">
          <a:xfrm>
            <a:off x="2598007" y="1986117"/>
            <a:ext cx="65136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s-MX" altLang="es-MX" sz="2000" dirty="0"/>
              <a:t>Los beneficiarios del programa; o sea, </a:t>
            </a:r>
            <a:r>
              <a:rPr lang="es-MX" sz="2000" dirty="0">
                <a:latin typeface="+mj-lt"/>
              </a:rPr>
              <a:t>Alumnos, Docentes y Administrativos; </a:t>
            </a:r>
            <a:endParaRPr lang="es-MX" altLang="es-MX" sz="2000" dirty="0">
              <a:latin typeface="+mj-lt"/>
            </a:endParaRPr>
          </a:p>
        </p:txBody>
      </p:sp>
      <p:sp>
        <p:nvSpPr>
          <p:cNvPr id="28" name="Rectángulo 2"/>
          <p:cNvSpPr>
            <a:spLocks noChangeArrowheads="1"/>
          </p:cNvSpPr>
          <p:nvPr/>
        </p:nvSpPr>
        <p:spPr bwMode="auto">
          <a:xfrm>
            <a:off x="2415182" y="1461551"/>
            <a:ext cx="5497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¿Quien integra el comité de la C. S.?  </a:t>
            </a:r>
          </a:p>
        </p:txBody>
      </p:sp>
      <p:sp>
        <p:nvSpPr>
          <p:cNvPr id="29" name="CuadroTexto 1"/>
          <p:cNvSpPr txBox="1">
            <a:spLocks noChangeArrowheads="1"/>
          </p:cNvSpPr>
          <p:nvPr/>
        </p:nvSpPr>
        <p:spPr bwMode="auto">
          <a:xfrm>
            <a:off x="2611294" y="3837963"/>
            <a:ext cx="910774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2000" dirty="0"/>
              <a:t>El mínimo de integrantes es 2 y el máximo 6, asimismo, deberá ser equilibrado el número de mujeres y hombres.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MX" altLang="es-MX" sz="800" dirty="0"/>
          </a:p>
          <a:p>
            <a:pPr algn="just">
              <a:spcBef>
                <a:spcPct val="0"/>
              </a:spcBef>
              <a:buNone/>
            </a:pPr>
            <a:r>
              <a:rPr lang="es-MX" sz="2000" dirty="0">
                <a:ea typeface="Times New Roman" panose="02020603050405020304" pitchFamily="18" charset="0"/>
              </a:rPr>
              <a:t>Los integrantes del comité deben ser elegidos por mayoría de votos, entre los mismos beneficiarios del Programa.</a:t>
            </a:r>
            <a:endParaRPr lang="es-MX" altLang="es-MX" sz="2000" dirty="0"/>
          </a:p>
        </p:txBody>
      </p:sp>
      <p:sp>
        <p:nvSpPr>
          <p:cNvPr id="30" name="Rectángulo 11"/>
          <p:cNvSpPr>
            <a:spLocks noChangeArrowheads="1"/>
          </p:cNvSpPr>
          <p:nvPr/>
        </p:nvSpPr>
        <p:spPr bwMode="auto">
          <a:xfrm>
            <a:off x="2457222" y="2865476"/>
            <a:ext cx="559876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¿Cuántos integrantes son en el comité de la C. S.?  </a:t>
            </a:r>
          </a:p>
        </p:txBody>
      </p:sp>
      <p:pic>
        <p:nvPicPr>
          <p:cNvPr id="35" name="Picture 6" descr="Resultado de imagen para COMIT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731" y="0"/>
            <a:ext cx="3325059" cy="218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206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CuadroTexto 1"/>
          <p:cNvSpPr txBox="1">
            <a:spLocks noChangeArrowheads="1"/>
          </p:cNvSpPr>
          <p:nvPr/>
        </p:nvSpPr>
        <p:spPr bwMode="auto">
          <a:xfrm>
            <a:off x="2401091" y="1678391"/>
            <a:ext cx="64870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2000" dirty="0"/>
              <a:t>Se recomienda uno por IE, pero pueden ser hasta 3.</a:t>
            </a:r>
          </a:p>
        </p:txBody>
      </p:sp>
      <p:sp>
        <p:nvSpPr>
          <p:cNvPr id="32" name="Rectángulo 11"/>
          <p:cNvSpPr>
            <a:spLocks noChangeArrowheads="1"/>
          </p:cNvSpPr>
          <p:nvPr/>
        </p:nvSpPr>
        <p:spPr bwMode="auto">
          <a:xfrm>
            <a:off x="2247019" y="1250952"/>
            <a:ext cx="559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¿Cuántos comités de C. S. son?  </a:t>
            </a:r>
          </a:p>
        </p:txBody>
      </p:sp>
      <p:sp>
        <p:nvSpPr>
          <p:cNvPr id="33" name="CuadroTexto 1"/>
          <p:cNvSpPr txBox="1">
            <a:spLocks noChangeArrowheads="1"/>
          </p:cNvSpPr>
          <p:nvPr/>
        </p:nvSpPr>
        <p:spPr bwMode="auto">
          <a:xfrm>
            <a:off x="2548152" y="2639875"/>
            <a:ext cx="35866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2000" dirty="0"/>
              <a:t>Un año, por ejercicio fiscal.</a:t>
            </a:r>
          </a:p>
        </p:txBody>
      </p:sp>
      <p:sp>
        <p:nvSpPr>
          <p:cNvPr id="34" name="Rectángulo 11"/>
          <p:cNvSpPr>
            <a:spLocks noChangeArrowheads="1"/>
          </p:cNvSpPr>
          <p:nvPr/>
        </p:nvSpPr>
        <p:spPr bwMode="auto">
          <a:xfrm>
            <a:off x="2474623" y="2244362"/>
            <a:ext cx="559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2400" b="1" dirty="0"/>
              <a:t>Vigencia del C. S. es 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743199" y="3130167"/>
            <a:ext cx="9144000" cy="2805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elección de los integrantes del CCS se realizará mediante una reunión, con apoyo del Responsable de Contraloría Social, convocar a los beneficiarios, pudiendo estar presentes él o los servidores públicos del Órgano Estatal de Control (OEC), para lo cual se levantará una lista de asistencia, una Acta Constitutiva, donde quedará consignado el nombre, firma y cargo de los presentes y de los miembros electos del Comité. </a:t>
            </a:r>
          </a:p>
        </p:txBody>
      </p:sp>
      <p:pic>
        <p:nvPicPr>
          <p:cNvPr id="36" name="Picture 10" descr="Resultado de imagen para comités de participación soci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039" y="0"/>
            <a:ext cx="2888961" cy="1797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186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Integración del Comités de </a:t>
            </a:r>
            <a:br>
              <a:rPr lang="es-MX" b="1" dirty="0"/>
            </a:br>
            <a:r>
              <a:rPr lang="es-MX" b="1" dirty="0"/>
              <a:t>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2354317" y="2198017"/>
            <a:ext cx="9680027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CCS deberá elaborar un escrito libre dirigido a la IE para solicitar el registro del comité, y en donde se considere: Nombre del Programa  ejercicio fiscal, domicilio legal del comité, el texto en el que se indique que el comité fue elegido por mayoría de votos; anexar los documentos que acreditan la calidad de beneficiarios. </a:t>
            </a:r>
          </a:p>
        </p:txBody>
      </p:sp>
    </p:spTree>
    <p:extLst>
      <p:ext uri="{BB962C8B-B14F-4D97-AF65-F5344CB8AC3E}">
        <p14:creationId xmlns:p14="http://schemas.microsoft.com/office/powerpoint/2010/main" val="111441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Integración del Comités de </a:t>
            </a:r>
            <a:br>
              <a:rPr lang="es-MX" b="1" dirty="0"/>
            </a:br>
            <a:r>
              <a:rPr lang="es-MX" b="1" dirty="0"/>
              <a:t>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2301766" y="1788113"/>
            <a:ext cx="9680027" cy="1427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comité contará con la asesoría del Responsable de CS designado por la IE, para la elaboración de este escrito libre y para proporcionar información del PFCE y lo relacionado con el ejercicio de sus actividades.</a:t>
            </a: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Resultado de imagen para comités de participación soci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049" y="3215748"/>
            <a:ext cx="2014234" cy="293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407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Integración del Comités de </a:t>
            </a:r>
            <a:br>
              <a:rPr lang="es-MX" b="1" dirty="0"/>
            </a:br>
            <a:r>
              <a:rPr lang="es-MX" b="1" dirty="0"/>
              <a:t>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2186152" y="1851175"/>
            <a:ext cx="9532883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r>
              <a:rPr lang="es-MX" sz="2000" dirty="0"/>
              <a:t>Registrar el o los Comité(s) de Contraloría Social en el SICS en 2017 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un plazo </a:t>
            </a:r>
            <a:r>
              <a:rPr lang="es-MX" sz="2000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mayor a 10 días hábiles a partir de la constitución del comité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asimismo el sistema emitirá la constancia de la constitución del CCS, por lo que el Responsable de la CS se deberá imprimir ésta para entregarla al CCS.</a:t>
            </a:r>
            <a:endParaRPr lang="es-MX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50000"/>
              </a:lnSpc>
              <a:spcAft>
                <a:spcPts val="1000"/>
              </a:spcAft>
            </a:pPr>
            <a:endParaRPr lang="es-MX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 descr="Imagen que contiene cosa, objeto&#10;&#10;Descripción generada con confianza alt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2295" y="4021985"/>
            <a:ext cx="2437415" cy="232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205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347474" y="2962640"/>
            <a:ext cx="8915399" cy="1619871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s-MX" sz="4400" b="1" dirty="0"/>
              <a:t>Actividades del Responsable de Contraloría Social e </a:t>
            </a:r>
            <a:br>
              <a:rPr lang="es-MX" sz="4400" b="1" dirty="0"/>
            </a:br>
            <a:r>
              <a:rPr lang="es-MX" sz="4400" b="1" dirty="0"/>
              <a:t>Integrantes del Comité de la Contraloría Social</a:t>
            </a:r>
          </a:p>
        </p:txBody>
      </p:sp>
    </p:spTree>
    <p:extLst>
      <p:ext uri="{BB962C8B-B14F-4D97-AF65-F5344CB8AC3E}">
        <p14:creationId xmlns:p14="http://schemas.microsoft.com/office/powerpoint/2010/main" val="1637844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Actividades del Responsable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539205" y="1667682"/>
            <a:ext cx="9421567" cy="430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Tomar la capacitación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el PETCS e incorporarlo al SICS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los materiales y la metodología de la capacitación,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Coadyuvar para que se conforme el o los Comités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Oficio para el canal de comunicación con el Órgano Estatal de Control (OEC),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Invitar al OEC para estar presentes al conformar 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Convocar a los beneficiarios para conformar 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Estar presente en la reunión al conformar el Comité de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Asesorar para la elaboración del escrito libre del Comité de la CS, </a:t>
            </a:r>
          </a:p>
        </p:txBody>
      </p:sp>
    </p:spTree>
    <p:extLst>
      <p:ext uri="{BB962C8B-B14F-4D97-AF65-F5344CB8AC3E}">
        <p14:creationId xmlns:p14="http://schemas.microsoft.com/office/powerpoint/2010/main" val="2548988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Responsable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1828800" y="1533131"/>
            <a:ext cx="10363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Capacitar a los integrante del Comité de 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Difusión: Realizar la sección de CS en la página institucional de internet, de acuerdo al guion entregado por la IN,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los materiales de difusión con los integrantes del Comité  y su distribución,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Asesorar en lo relacionado con el ejercicio de las actividades de CS del Comité de la CS</a:t>
            </a:r>
            <a:r>
              <a:rPr lang="es-ES" altLang="es-MX" sz="2000" dirty="0"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Proporcionar cualquier información del PFCE a los integrantes del Comité de la CS</a:t>
            </a:r>
            <a:r>
              <a:rPr lang="es-ES" altLang="es-MX" sz="2000" dirty="0"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Cumplir con todas las actividades programadas del PETCS en tiempo y forma,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Reportar a través del SICS la información relacionada con la planeación, promoción y operación; así como el seguimiento de las actividades de la CS del Programa.</a:t>
            </a:r>
          </a:p>
        </p:txBody>
      </p:sp>
    </p:spTree>
    <p:extLst>
      <p:ext uri="{BB962C8B-B14F-4D97-AF65-F5344CB8AC3E}">
        <p14:creationId xmlns:p14="http://schemas.microsoft.com/office/powerpoint/2010/main" val="1832465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627586" y="1489886"/>
            <a:ext cx="956441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Estar presente en la reunión para conformar 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Elaborar el escrito libre del Comité de la CS,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Tomar la capacitación de la CS, </a:t>
            </a:r>
            <a:r>
              <a:rPr lang="es-MX" sz="2000" dirty="0">
                <a:cs typeface="Times New Roman" panose="02020603050405020304" pitchFamily="18" charset="0"/>
              </a:rPr>
              <a:t>para realizar las actividades de CS,</a:t>
            </a:r>
            <a:endParaRPr lang="es-ES" altLang="es-MX" sz="2000" dirty="0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Designar el responsable del Comité de la CS,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Documentarse con la normatividad, los documentos y formatos de la </a:t>
            </a:r>
            <a:r>
              <a:rPr lang="es-ES" altLang="es-MX" sz="2000" dirty="0" err="1">
                <a:cs typeface="Times New Roman" panose="02020603050405020304" pitchFamily="18" charset="0"/>
              </a:rPr>
              <a:t>cs</a:t>
            </a:r>
            <a:r>
              <a:rPr lang="es-ES" altLang="es-MX" sz="2000" dirty="0"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Solicitar al Responsable de la CS la información pública relacionada con la operación del Programa, tal como e</a:t>
            </a:r>
            <a:r>
              <a:rPr lang="es-ES" altLang="es-MX" sz="2000" dirty="0">
                <a:cs typeface="Times New Roman" panose="02020603050405020304" pitchFamily="18" charset="0"/>
              </a:rPr>
              <a:t>l convenio del programa </a:t>
            </a:r>
            <a:r>
              <a:rPr lang="es-ES" altLang="es-MX" sz="2000" dirty="0" err="1">
                <a:cs typeface="Times New Roman" panose="02020603050405020304" pitchFamily="18" charset="0"/>
              </a:rPr>
              <a:t>pfce</a:t>
            </a:r>
            <a:r>
              <a:rPr lang="es-ES" altLang="es-MX" sz="2000" dirty="0">
                <a:cs typeface="Times New Roman" panose="02020603050405020304" pitchFamily="18" charset="0"/>
              </a:rPr>
              <a:t>, el monto asignado y el anexo de ejecución, etc.,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ES" altLang="es-MX" sz="2000" dirty="0">
                <a:cs typeface="Times New Roman" panose="02020603050405020304" pitchFamily="18" charset="0"/>
              </a:rPr>
              <a:t>Elaborar los materiales de difusión con el Responsable de la CS de la IE y vigilar su distribución,</a:t>
            </a:r>
          </a:p>
        </p:txBody>
      </p:sp>
    </p:spTree>
    <p:extLst>
      <p:ext uri="{BB962C8B-B14F-4D97-AF65-F5344CB8AC3E}">
        <p14:creationId xmlns:p14="http://schemas.microsoft.com/office/powerpoint/2010/main" val="19039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es la Contraloría Social?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s-MX" sz="2400" dirty="0"/>
              <a:t>Participación activa de los beneficiarios para supervisar y vigilar que la gestión gubernamental y el manejo de los recursos federales que reciben las Universidades Públicas, a través del Programa de Fortalecimiento de la Calidad Educativa  (PFCE)</a:t>
            </a:r>
          </a:p>
          <a:p>
            <a:pPr algn="just">
              <a:lnSpc>
                <a:spcPct val="150000"/>
              </a:lnSpc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709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8"/>
          <p:cNvSpPr txBox="1">
            <a:spLocks noChangeArrowheads="1"/>
          </p:cNvSpPr>
          <p:nvPr/>
        </p:nvSpPr>
        <p:spPr bwMode="auto">
          <a:xfrm>
            <a:off x="1642695" y="1723492"/>
            <a:ext cx="11526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s-ES" altLang="es-MX" sz="2000" dirty="0">
                <a:cs typeface="Times New Roman" panose="02020603050405020304" pitchFamily="18" charset="0"/>
              </a:rPr>
              <a:t>Vigilar la correcta aplicación de los recursos del PFCE, de acuerdo a lo siguiente: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642695" y="2612991"/>
            <a:ext cx="4873817" cy="318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Que se difunda información suficiente, veraz y oportuna sobre la operación del programa.</a:t>
            </a:r>
            <a:endParaRPr lang="es-ES" altLang="es-MX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El ejercicio de los recursos públicos sea oportuno, transparente y con apego a lo establecido en las reglas de operación y, en su caso, en la normatividad aplicable.</a:t>
            </a:r>
          </a:p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Se cumpla con los períodos de ejecución de la entrega de los apoyos o servicios.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6761533" y="2612991"/>
            <a:ext cx="5136176" cy="210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 startAt="4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Exista documentación comprobatoria del ejercicio de los recursos públicos y de la entrega de las obras, apoyos o servicios.</a:t>
            </a:r>
          </a:p>
          <a:p>
            <a:pPr marL="342900" lvl="2" indent="-342900"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+mj-lt"/>
              <a:buAutoNum type="alphaUcPeriod" startAt="5"/>
            </a:pPr>
            <a:r>
              <a:rPr lang="es-MX" dirty="0">
                <a:latin typeface="Arial" panose="020B0604020202020204" pitchFamily="34" charset="0"/>
                <a:cs typeface="Times New Roman" panose="02020603050405020304" pitchFamily="18" charset="0"/>
              </a:rPr>
              <a:t>El programa no se utilice con fines políticos, electorales, de lucro u otros distintos al objeto del programa federal.</a:t>
            </a:r>
          </a:p>
        </p:txBody>
      </p:sp>
    </p:spTree>
    <p:extLst>
      <p:ext uri="{BB962C8B-B14F-4D97-AF65-F5344CB8AC3E}">
        <p14:creationId xmlns:p14="http://schemas.microsoft.com/office/powerpoint/2010/main" val="1827493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932386" y="1713524"/>
            <a:ext cx="8439807" cy="37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Registrar en los Informes de intervención inicial,  intervención intermedia e  intervención final los resultados de las actividades de contraloría social realizadas,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Dar respuesta a los requerimientos del responsable  de la CS de la IE en tiempo y Forma,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Acudir a las reuniones,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Levantar minutas de reuniones,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Entregar los informes y minutas al Responsable de la CS para su captura en el SICS, en tiempo y forma, </a:t>
            </a:r>
          </a:p>
        </p:txBody>
      </p:sp>
    </p:spTree>
    <p:extLst>
      <p:ext uri="{BB962C8B-B14F-4D97-AF65-F5344CB8AC3E}">
        <p14:creationId xmlns:p14="http://schemas.microsoft.com/office/powerpoint/2010/main" val="3566040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828800" y="158851"/>
            <a:ext cx="8911687" cy="1280890"/>
          </a:xfrm>
        </p:spPr>
        <p:txBody>
          <a:bodyPr/>
          <a:lstStyle/>
          <a:p>
            <a:r>
              <a:rPr lang="es-MX" b="1" dirty="0"/>
              <a:t>Actividades del Comité de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858814" y="1597910"/>
            <a:ext cx="8660524" cy="23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Recibir las quejas y denuncias sobre la aplicación y ejecución del Programa, recabar la información de las mismas y, en su caso, presentarlas junto con la información recopilada al  Responsable de la CS de la IE, a efecto de que se tomen las medidas a que haya lugar, 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s-MX" sz="2000" dirty="0">
                <a:cs typeface="Times New Roman" panose="02020603050405020304" pitchFamily="18" charset="0"/>
              </a:rPr>
              <a:t>Apoyar al Responsable de la CS en elaborar el reporte de acciones de mejora para el próximo ejercicio.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994" y="4038523"/>
            <a:ext cx="2764221" cy="207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31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357984" y="2300488"/>
            <a:ext cx="8915399" cy="1619871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s-MX" sz="4400" b="1" dirty="0"/>
              <a:t>Actividades de Difusión </a:t>
            </a:r>
            <a:br>
              <a:rPr lang="es-MX" sz="4400" b="1" dirty="0"/>
            </a:br>
            <a:r>
              <a:rPr lang="es-MX" sz="4400" b="1" dirty="0"/>
              <a:t>de la Contraloría Social</a:t>
            </a:r>
          </a:p>
        </p:txBody>
      </p:sp>
    </p:spTree>
    <p:extLst>
      <p:ext uri="{BB962C8B-B14F-4D97-AF65-F5344CB8AC3E}">
        <p14:creationId xmlns:p14="http://schemas.microsoft.com/office/powerpoint/2010/main" val="3539686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312276" y="1401651"/>
            <a:ext cx="957492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La Instancia Normativa (IN) difundirá los documentos  normativos y formatos de Contraloría Social de PFCE,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La información general de los apoyos que se asignen a las IES beneficiadas,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Difundir el documento Síntesis de las Reglas de Operación del PFCE, el cual contiene la información resumida de las Reglas de Operación del Programa (ROP),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La normatividad aplicable a la CS.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2000" dirty="0">
                <a:cs typeface="Times New Roman" panose="02020603050405020304" pitchFamily="18" charset="0"/>
              </a:rPr>
              <a:t>Todo lo anterior se instalará en la primera sección de su página electrónica: http://cgut.sep.gob.mx, con el logotipo           a través de una liga de acceso, para que las Instancias Ejecutoras (IES) lo consulten y lo apliquen.</a:t>
            </a:r>
          </a:p>
        </p:txBody>
      </p:sp>
      <p:pic>
        <p:nvPicPr>
          <p:cNvPr id="10" name="Imagen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843" y="5105774"/>
            <a:ext cx="629194" cy="337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459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280745" y="1509504"/>
            <a:ext cx="95749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Cada IE deberá incluir en su página de Internet los documentos de la Contraloría Social en base al Guion de Difusión elaborado por la IN, a más tardar el último día hábil del mes de mayo de 2017, asegurando en proporcionar todos los materiales de CS al CCS y a los beneficiarios.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s-MX" altLang="es-MX" sz="2000" dirty="0"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s-MX" altLang="es-MX" sz="2000" dirty="0">
                <a:cs typeface="Times New Roman" panose="02020603050405020304" pitchFamily="18" charset="0"/>
              </a:rPr>
              <a:t>Identificar el  ejercicio de la CS por el año, no borrar los ejercicios anteriores</a:t>
            </a:r>
          </a:p>
        </p:txBody>
      </p:sp>
      <p:pic>
        <p:nvPicPr>
          <p:cNvPr id="11" name="Picture 2" descr="Resultado de imagen para difusió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931" y="3544990"/>
            <a:ext cx="2735292" cy="242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773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Guion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501463" y="1578623"/>
            <a:ext cx="8912772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CONTRALORÍA SOCIAL 2017 DE PFCE 2016 – 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Programa de Fortalecimiento de la Calidad Educativa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s-MX" sz="2000" dirty="0">
              <a:cs typeface="Times New Roman" panose="02020603050405020304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Esquema,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Guía Operativa,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Programa Anual de Trabajo de Contraloría Social (PATCS),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Programa Estatal de Trabajo de Contraloría Social (PETCS),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Síntesis de las Reglas de Operación del PFCE,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Minuta de Reunión,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Acta de Registro del CCS,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MX" sz="2000" dirty="0">
                <a:cs typeface="Times New Roman" panose="02020603050405020304" pitchFamily="18" charset="0"/>
              </a:rPr>
              <a:t>Acta de Sustitución de un Integrante del CCS,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s-MX" altLang="es-MX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629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Guion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2638097" y="1368234"/>
            <a:ext cx="9080938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CONTRALORÍA SOCIAL 2017 DE PFCE 2016 – 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2000" dirty="0">
                <a:cs typeface="Times New Roman" panose="02020603050405020304" pitchFamily="18" charset="0"/>
              </a:rPr>
              <a:t>Programa de Fortalecimiento de la Calidad Educativa</a:t>
            </a:r>
          </a:p>
          <a:p>
            <a:pPr marL="61341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s-MX" sz="2000" dirty="0">
              <a:cs typeface="Times New Roman" panose="02020603050405020304" pitchFamily="18" charset="0"/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Formato para Solicitud de Información,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Cédula de Quejas y Denuncias,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Manual de Usuario,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Reglas de Operación Diciembre 2016,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Lineamientos para la promoción y operación de la Contraloría Social en los programas federales de desarrollo social, emitidos. Por la Secretaría de la Función Pública (SFP), el 28 de octubre de 2016,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Ley General de Desarrollo Social,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Directorios,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9"/>
            </a:pPr>
            <a:r>
              <a:rPr lang="es-MX" sz="2000" dirty="0">
                <a:cs typeface="Times New Roman" panose="02020603050405020304" pitchFamily="18" charset="0"/>
              </a:rPr>
              <a:t>Informe del CCS en la etapa de intervención inicial, intermedia y final.</a:t>
            </a:r>
            <a:endParaRPr lang="es-MX" altLang="es-MX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92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2595928" y="1589673"/>
            <a:ext cx="8996982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MX" sz="2000" dirty="0">
                <a:latin typeface="Arial" panose="020B0604020202020204" pitchFamily="34" charset="0"/>
                <a:cs typeface="Times New Roman" panose="02020603050405020304" pitchFamily="18" charset="0"/>
              </a:rPr>
              <a:t>Será responsabilidad de la IE en proporcionar al comité, de manera completa y oportuna, la información de las actividades de difusión; a través de trípticos, volantes, folletos, carteles, guías, medios electrónicos, entre otros, elaborados por la IN, a efecto de que realicen las actividades de contraloría social.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316" y="3681066"/>
            <a:ext cx="2578284" cy="257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93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1999967" y="1879947"/>
            <a:ext cx="9818915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Times New Roman" panose="02020603050405020304" pitchFamily="18" charset="0"/>
              </a:rPr>
              <a:t>La IE generará mecanismos para realizar las actividades de difusión al interior de ésta, de conformidad con su capacidad presupuestal, pudiendo emplear los medios a los que tenga acceso (por ejemplo folletos, dípticos, trípticos, carteles, páginas de internet, correo institucional, documentos, etc.) y ponerlos del conocimiento de los beneficiarios y de la comunidad universitaria en general.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3887" y="4349339"/>
            <a:ext cx="1809892" cy="180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3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¿Cómo funciona la estrategia Operativa de la Contraloría Social?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200" dirty="0"/>
              <a:t>La estrategia operativa consistió en nombrar vocales de control y vigilancia en las formas organizativas que se crearon para la participación ciudadana</a:t>
            </a:r>
          </a:p>
          <a:p>
            <a:pPr algn="just">
              <a:lnSpc>
                <a:spcPct val="150000"/>
              </a:lnSpc>
            </a:pPr>
            <a:endParaRPr lang="es-MX" sz="2200" dirty="0"/>
          </a:p>
          <a:p>
            <a:pPr algn="just">
              <a:lnSpc>
                <a:spcPct val="150000"/>
              </a:lnSpc>
            </a:pPr>
            <a:r>
              <a:rPr lang="es-MX" sz="2200" dirty="0"/>
              <a:t>Esta actividad ha sido promovida y apoyada desde 1991 a la fecha, por el Gobierno Federal a través de la Secretaría de la Función Pública (SFP) en coordinación con los Órganos Estatales de Control (OEC), especialmente en el marco de los programas federales de desarrollo social a nivel nacional</a:t>
            </a:r>
            <a:r>
              <a:rPr lang="es-MX" dirty="0"/>
              <a:t>.</a:t>
            </a:r>
          </a:p>
          <a:p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937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34207" y="32527"/>
            <a:ext cx="8911687" cy="1280890"/>
          </a:xfrm>
        </p:spPr>
        <p:txBody>
          <a:bodyPr/>
          <a:lstStyle/>
          <a:p>
            <a:r>
              <a:rPr lang="es-MX" b="1" dirty="0"/>
              <a:t>Actividades de Difusión </a:t>
            </a:r>
            <a:br>
              <a:rPr lang="es-MX" b="1" dirty="0"/>
            </a:br>
            <a:r>
              <a:rPr lang="es-MX" b="1" dirty="0"/>
              <a:t>de la Contraloría Social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2653863" y="1826183"/>
            <a:ext cx="9065172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400" dirty="0">
                <a:latin typeface="Arial" panose="020B0604020202020204" pitchFamily="34" charset="0"/>
                <a:cs typeface="Times New Roman" panose="02020603050405020304" pitchFamily="18" charset="0"/>
              </a:rPr>
              <a:t>Es importante que la IE reportar a la IN  las actividades de promoción realizadas de la CS como son la difusión al CCS y captúralos en el sistema SICS en un plazo no mayor a 20 días hábiles a partir de su ejecución.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949245" y="4461603"/>
            <a:ext cx="26253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Nota: El PETCS que cada IES elabore, además de ser capturado en el SICS, debe firmarse y escanearse para que se adjunte y difundirlo en la página de Instancia Ejecutora</a:t>
            </a:r>
          </a:p>
        </p:txBody>
      </p:sp>
    </p:spTree>
    <p:extLst>
      <p:ext uri="{BB962C8B-B14F-4D97-AF65-F5344CB8AC3E}">
        <p14:creationId xmlns:p14="http://schemas.microsoft.com/office/powerpoint/2010/main" val="129972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89919" y="2942492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es-MX" sz="6000" dirty="0" smtClean="0"/>
              <a:t>¡¡¡Gracias!!!</a:t>
            </a:r>
            <a:endParaRPr lang="es-MX" sz="6000" dirty="0"/>
          </a:p>
        </p:txBody>
      </p:sp>
    </p:spTree>
    <p:extLst>
      <p:ext uri="{BB962C8B-B14F-4D97-AF65-F5344CB8AC3E}">
        <p14:creationId xmlns:p14="http://schemas.microsoft.com/office/powerpoint/2010/main" val="97795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¿Qué se puede realizar mediante el programa de Contraloría Social?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800" dirty="0"/>
              <a:t>Promover que se proporcione a la población información completa, oportuna, confiable y accesible respecto a los programas, acciones y servicios, sus objetivos, normas y procedimientos de operación.</a:t>
            </a:r>
          </a:p>
          <a:p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0608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Principales objetivos de la </a:t>
            </a:r>
            <a:br>
              <a:rPr lang="es-MX" b="1" dirty="0"/>
            </a:br>
            <a:r>
              <a:rPr lang="es-MX" b="1" dirty="0"/>
              <a:t>Contraloría Social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195273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MX" sz="2800" dirty="0"/>
          </a:p>
          <a:p>
            <a:pPr>
              <a:lnSpc>
                <a:spcPct val="150000"/>
              </a:lnSpc>
            </a:pPr>
            <a:r>
              <a:rPr lang="es-MX" sz="2800" b="1" dirty="0"/>
              <a:t>Promover la participación activa de la comunidad.</a:t>
            </a:r>
            <a:endParaRPr lang="es-MX" sz="2800" dirty="0"/>
          </a:p>
          <a:p>
            <a:pPr>
              <a:lnSpc>
                <a:spcPct val="150000"/>
              </a:lnSpc>
            </a:pPr>
            <a:r>
              <a:rPr lang="es-MX" sz="2800" b="1" dirty="0"/>
              <a:t>Impulsar la comunicación del gobierno con los ciudadanos.</a:t>
            </a:r>
            <a:r>
              <a:rPr lang="es-MX" sz="2800" dirty="0"/>
              <a:t> </a:t>
            </a:r>
          </a:p>
          <a:p>
            <a:pPr>
              <a:lnSpc>
                <a:spcPct val="150000"/>
              </a:lnSpc>
            </a:pPr>
            <a:r>
              <a:rPr lang="es-MX" sz="2800" b="1" dirty="0"/>
              <a:t>Incorporar a la ciudadanía en el combate a la corrupción.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379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78679" y="362587"/>
            <a:ext cx="6923080" cy="484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656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Como se organiza 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1595381"/>
            <a:ext cx="8915400" cy="3777622"/>
          </a:xfrm>
        </p:spPr>
        <p:txBody>
          <a:bodyPr>
            <a:normAutofit lnSpcReduction="10000"/>
          </a:bodyPr>
          <a:lstStyle/>
          <a:p>
            <a:pPr algn="just"/>
            <a:endParaRPr lang="es-MX" sz="2800" dirty="0"/>
          </a:p>
          <a:p>
            <a:pPr algn="just">
              <a:lnSpc>
                <a:spcPct val="150000"/>
              </a:lnSpc>
            </a:pPr>
            <a:r>
              <a:rPr lang="es-MX" sz="2400" dirty="0"/>
              <a:t>Con integrantes de la comunidad universitaria se integra un comité de contraloría que permite realizar acciones de control, vigilancia y evaluación sobre el cumplimiento de metas del programa: así como la correcta aplicación de los recursos asignados al PFCE 2016</a:t>
            </a: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  <a:p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204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245036" y="0"/>
            <a:ext cx="4020471" cy="1145964"/>
          </a:xfrm>
          <a:prstGeom prst="rect">
            <a:avLst/>
          </a:prstGeom>
        </p:spPr>
      </p:pic>
      <p:pic>
        <p:nvPicPr>
          <p:cNvPr id="10" name="0 Imagen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406758" y="579615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619871"/>
          </a:xfrm>
        </p:spPr>
        <p:txBody>
          <a:bodyPr>
            <a:normAutofit/>
          </a:bodyPr>
          <a:lstStyle/>
          <a:p>
            <a:r>
              <a:rPr lang="es-MX" sz="4400" b="1" dirty="0"/>
              <a:t>Comités de Contraloría Social 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53928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01824" y="295485"/>
            <a:ext cx="8911687" cy="1280890"/>
          </a:xfrm>
        </p:spPr>
        <p:txBody>
          <a:bodyPr/>
          <a:lstStyle/>
          <a:p>
            <a:r>
              <a:rPr lang="es-MX" b="1" dirty="0"/>
              <a:t>Comités de Contraloría Social </a:t>
            </a:r>
            <a:endParaRPr lang="es-MX" dirty="0"/>
          </a:p>
        </p:txBody>
      </p:sp>
      <p:pic>
        <p:nvPicPr>
          <p:cNvPr id="6" name="Imagen 5">
            <a:extLst/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0577"/>
          <a:stretch/>
        </p:blipFill>
        <p:spPr>
          <a:xfrm>
            <a:off x="1901824" y="5778089"/>
            <a:ext cx="4020471" cy="1145964"/>
          </a:xfrm>
          <a:prstGeom prst="rect">
            <a:avLst/>
          </a:prstGeom>
        </p:spPr>
      </p:pic>
      <p:pic>
        <p:nvPicPr>
          <p:cNvPr id="7" name="0 Imagen">
            <a:extLst/>
          </p:cNvPr>
          <p:cNvPicPr/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13940" r="6899" b="25606"/>
          <a:stretch/>
        </p:blipFill>
        <p:spPr bwMode="auto">
          <a:xfrm>
            <a:off x="9122979" y="5891091"/>
            <a:ext cx="2596056" cy="9199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794169" y="2218403"/>
            <a:ext cx="5381346" cy="369332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Secretaría de la Función Pública.  </a:t>
            </a:r>
            <a:r>
              <a:rPr lang="es-MX" b="1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SFP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112011" y="2850680"/>
            <a:ext cx="5486400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Unidad de operación Regional y Contraloría Social </a:t>
            </a:r>
            <a:r>
              <a:rPr lang="es-MX" b="1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UORCS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776812" y="5521759"/>
            <a:ext cx="4415188" cy="369332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Comité de la Contraloría Social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180960" y="3746135"/>
            <a:ext cx="5470347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Coordinación General de Universidades Tecnológicas y Politécnicas </a:t>
            </a:r>
            <a:r>
              <a:rPr lang="es-MX" b="1" dirty="0" err="1">
                <a:solidFill>
                  <a:srgbClr val="002060"/>
                </a:solidFill>
                <a:latin typeface="Copperplate Gothic Light" panose="020E0507020206020404" pitchFamily="34" charset="0"/>
              </a:rPr>
              <a:t>CGUTyP</a:t>
            </a:r>
            <a:endParaRPr lang="es-MX" b="1" dirty="0">
              <a:solidFill>
                <a:srgbClr val="002060"/>
              </a:solidFill>
              <a:latin typeface="Copperplate Gothic Light" panose="020E0507020206020404" pitchFamily="34" charset="0"/>
            </a:endParaRPr>
          </a:p>
        </p:txBody>
      </p:sp>
      <p:sp>
        <p:nvSpPr>
          <p:cNvPr id="13" name="CuadroTexto 8"/>
          <p:cNvSpPr txBox="1">
            <a:spLocks noChangeArrowheads="1"/>
          </p:cNvSpPr>
          <p:nvPr/>
        </p:nvSpPr>
        <p:spPr bwMode="auto">
          <a:xfrm>
            <a:off x="1501538" y="1518352"/>
            <a:ext cx="3975909" cy="46166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2400" b="1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GOBIERNO FEDERAL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278305" y="4669586"/>
            <a:ext cx="5176432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Universidades Tecnológicas y Politécnicas </a:t>
            </a:r>
            <a:r>
              <a:rPr lang="es-MX" b="1" dirty="0">
                <a:solidFill>
                  <a:srgbClr val="002060"/>
                </a:solidFill>
                <a:latin typeface="Copperplate Gothic Light" panose="020E0507020206020404" pitchFamily="34" charset="0"/>
              </a:rPr>
              <a:t>UUTT y UUPP</a:t>
            </a:r>
          </a:p>
        </p:txBody>
      </p:sp>
      <p:cxnSp>
        <p:nvCxnSpPr>
          <p:cNvPr id="16" name="Conector recto de flecha 15"/>
          <p:cNvCxnSpPr>
            <a:cxnSpLocks/>
          </p:cNvCxnSpPr>
          <p:nvPr/>
        </p:nvCxnSpPr>
        <p:spPr>
          <a:xfrm>
            <a:off x="2406868" y="2078185"/>
            <a:ext cx="0" cy="35238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11656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3755</TotalTime>
  <Words>1926</Words>
  <Application>Microsoft Office PowerPoint</Application>
  <PresentationFormat>Personalizado</PresentationFormat>
  <Paragraphs>148</Paragraphs>
  <Slides>31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Espiral</vt:lpstr>
      <vt:lpstr>¿Qué es la Contraloría Social?</vt:lpstr>
      <vt:lpstr>¿Qué es la Contraloría Social?</vt:lpstr>
      <vt:lpstr>¿Cómo funciona la estrategia Operativa de la Contraloría Social?</vt:lpstr>
      <vt:lpstr>¿Qué se puede realizar mediante el programa de Contraloría Social?</vt:lpstr>
      <vt:lpstr>Principales objetivos de la  Contraloría Social</vt:lpstr>
      <vt:lpstr>Presentación de PowerPoint</vt:lpstr>
      <vt:lpstr>Como se organiza </vt:lpstr>
      <vt:lpstr>Comités de Contraloría Social </vt:lpstr>
      <vt:lpstr>Comités de Contraloría Social </vt:lpstr>
      <vt:lpstr>Comités de Contraloría Social </vt:lpstr>
      <vt:lpstr>Comités de Contraloría Social </vt:lpstr>
      <vt:lpstr>Comités de Contraloría Social </vt:lpstr>
      <vt:lpstr>Integración del Comités de  Contraloría Social </vt:lpstr>
      <vt:lpstr>Integración del Comités de  Contraloría Social </vt:lpstr>
      <vt:lpstr>Integración del Comités de  Contraloría Social </vt:lpstr>
      <vt:lpstr>Actividades del Responsable de Contraloría Social e  Integrantes del Comité de la Contraloría Social</vt:lpstr>
      <vt:lpstr>Actividades del Responsable de Contraloría Social</vt:lpstr>
      <vt:lpstr>Actividades del Responsable de Contraloría Social</vt:lpstr>
      <vt:lpstr>Actividades del Comité de Contraloría Social</vt:lpstr>
      <vt:lpstr>Actividades del Comité de Contraloría Social</vt:lpstr>
      <vt:lpstr>Actividades del Comité de Contraloría Social</vt:lpstr>
      <vt:lpstr>Actividades del Comité de Contraloría Social</vt:lpstr>
      <vt:lpstr>Actividades de Difusión  de la Contraloría Social</vt:lpstr>
      <vt:lpstr>Actividades de Difusión  de la Contraloría Social</vt:lpstr>
      <vt:lpstr>Actividades de Difusión  de la Contraloría Social</vt:lpstr>
      <vt:lpstr>Guion de Difusión  de la Contraloría Social</vt:lpstr>
      <vt:lpstr>Guion de Difusión  de la Contraloría Social</vt:lpstr>
      <vt:lpstr>Actividades de Difusión  de la Contraloría Social</vt:lpstr>
      <vt:lpstr>Actividades de Difusión  de la Contraloría Social</vt:lpstr>
      <vt:lpstr>Actividades de Difusión  de la Contraloría Social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hola</dc:title>
  <dc:creator>SONIA TAPIA GARCIA</dc:creator>
  <cp:lastModifiedBy>PLANEACION</cp:lastModifiedBy>
  <cp:revision>211</cp:revision>
  <cp:lastPrinted>2017-04-21T17:27:25Z</cp:lastPrinted>
  <dcterms:created xsi:type="dcterms:W3CDTF">2017-04-06T17:37:21Z</dcterms:created>
  <dcterms:modified xsi:type="dcterms:W3CDTF">2017-05-25T14:07:37Z</dcterms:modified>
</cp:coreProperties>
</file>